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2" r:id="rId6"/>
    <p:sldId id="259" r:id="rId7"/>
    <p:sldId id="261" r:id="rId8"/>
    <p:sldId id="265" r:id="rId9"/>
    <p:sldId id="263" r:id="rId10"/>
    <p:sldId id="266" r:id="rId11"/>
    <p:sldId id="260" r:id="rId12"/>
    <p:sldId id="267" r:id="rId13"/>
    <p:sldId id="264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5" d="100"/>
          <a:sy n="115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4" Type="http://schemas.openxmlformats.org/officeDocument/2006/relationships/image" Target="../media/image2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package" Target="../embeddings/Microsoft_Excel_Macro-Enabled_Worksheet.xlsm"/><Relationship Id="rId7" Type="http://schemas.openxmlformats.org/officeDocument/2006/relationships/package" Target="../embeddings/Microsoft_Excel_Macro-Enabled_Worksheet2.xlsm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emf"/><Relationship Id="rId5" Type="http://schemas.openxmlformats.org/officeDocument/2006/relationships/package" Target="../embeddings/Microsoft_Excel_Macro-Enabled_Worksheet1.xlsm"/><Relationship Id="rId10" Type="http://schemas.openxmlformats.org/officeDocument/2006/relationships/image" Target="../media/image23.emf"/><Relationship Id="rId4" Type="http://schemas.openxmlformats.org/officeDocument/2006/relationships/image" Target="../media/image20.emf"/><Relationship Id="rId9" Type="http://schemas.openxmlformats.org/officeDocument/2006/relationships/package" Target="../embeddings/Microsoft_Excel_Macro-Enabled_Worksheet3.xlsm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Rectangle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Neural Style Transfer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chemeClr val="tx1"/>
                </a:solidFill>
              </a:rPr>
              <a:t>AIvengers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25B3B-F2ED-4F22-A5AC-746B8F09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Lossses</a:t>
            </a:r>
            <a:endParaRPr lang="en-IN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D9D27B6-4235-4C5B-AFF8-D3AC0ACD38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810775"/>
              </p:ext>
            </p:extLst>
          </p:nvPr>
        </p:nvGraphicFramePr>
        <p:xfrm>
          <a:off x="7219950" y="2546945"/>
          <a:ext cx="1885950" cy="1663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Macro-Enabled Worksheet" showAsIcon="1" r:id="rId3" imgW="914597" imgH="806406" progId="Excel.SheetMacroEnabled.12">
                  <p:embed/>
                </p:oleObj>
              </mc:Choice>
              <mc:Fallback>
                <p:oleObj name="Macro-Enabled Worksheet" showAsIcon="1" r:id="rId3" imgW="914597" imgH="806406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19950" y="2546945"/>
                        <a:ext cx="1885950" cy="1663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00B854E-EA2C-447D-955E-B93A5C53ED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028532"/>
              </p:ext>
            </p:extLst>
          </p:nvPr>
        </p:nvGraphicFramePr>
        <p:xfrm>
          <a:off x="1562099" y="4430315"/>
          <a:ext cx="1847851" cy="1629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Macro-Enabled Worksheet" showAsIcon="1" r:id="rId5" imgW="914597" imgH="806406" progId="Excel.SheetMacroEnabled.12">
                  <p:embed/>
                </p:oleObj>
              </mc:Choice>
              <mc:Fallback>
                <p:oleObj name="Macro-Enabled Worksheet" showAsIcon="1" r:id="rId5" imgW="914597" imgH="806406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2099" y="4430315"/>
                        <a:ext cx="1847851" cy="16297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774DBD2-7D69-4B27-ACFC-A26D5D5F9C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893074"/>
              </p:ext>
            </p:extLst>
          </p:nvPr>
        </p:nvGraphicFramePr>
        <p:xfrm>
          <a:off x="7048498" y="4507256"/>
          <a:ext cx="1885950" cy="1663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Macro-Enabled Worksheet" showAsIcon="1" r:id="rId7" imgW="914597" imgH="806406" progId="Excel.SheetMacroEnabled.12">
                  <p:embed/>
                </p:oleObj>
              </mc:Choice>
              <mc:Fallback>
                <p:oleObj name="Macro-Enabled Worksheet" showAsIcon="1" r:id="rId7" imgW="914597" imgH="806406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48498" y="4507256"/>
                        <a:ext cx="1885950" cy="1663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A0506965-09E3-44FE-B0A0-79BC586C0DA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5732576"/>
              </p:ext>
            </p:extLst>
          </p:nvPr>
        </p:nvGraphicFramePr>
        <p:xfrm>
          <a:off x="1562099" y="2427685"/>
          <a:ext cx="1781176" cy="1570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Macro-Enabled Worksheet" showAsIcon="1" r:id="rId9" imgW="914597" imgH="806406" progId="Excel.SheetMacroEnabled.12">
                  <p:embed/>
                </p:oleObj>
              </mc:Choice>
              <mc:Fallback>
                <p:oleObj name="Macro-Enabled Worksheet" showAsIcon="1" r:id="rId9" imgW="914597" imgH="806406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62099" y="2427685"/>
                        <a:ext cx="1781176" cy="15708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7942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9040"/>
            <a:ext cx="12191979" cy="6857990"/>
          </a:xfrm>
          <a:prstGeom prst="rect">
            <a:avLst/>
          </a:prstGeom>
        </p:spPr>
      </p:pic>
      <p:sp>
        <p:nvSpPr>
          <p:cNvPr id="29" name="Rectangle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401" y="2555748"/>
            <a:ext cx="6718433" cy="17465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73FD-A7E3-44E2-B5E4-6A076063897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Problem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BCEA5-F98E-4AA9-A454-76543C7E8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endParaRPr lang="en-IN" sz="1800" b="0" i="0" u="none" strike="noStrike" baseline="0" dirty="0">
              <a:latin typeface="Trebuchet MS" panose="020B0603020202020204" pitchFamily="34" charset="0"/>
            </a:endParaRPr>
          </a:p>
          <a:p>
            <a:r>
              <a:rPr lang="en-US" sz="1800" b="1" i="0" u="none" strike="noStrike" baseline="0" dirty="0">
                <a:latin typeface="Trebuchet MS" panose="020B0603020202020204" pitchFamily="34" charset="0"/>
              </a:rPr>
              <a:t>Challenge 1</a:t>
            </a: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-Developa codebase to perform Neural Style Transfer given a content image and a style image</a:t>
            </a:r>
          </a:p>
          <a:p>
            <a:r>
              <a:rPr lang="en-US" sz="1800" b="0" i="0" u="none" strike="noStrike" baseline="0" dirty="0">
                <a:latin typeface="Arial" panose="020B0604020202020204" pitchFamily="34" charset="0"/>
              </a:rPr>
              <a:t>•</a:t>
            </a:r>
            <a:r>
              <a:rPr lang="en-US" sz="1800" b="1" i="0" u="none" strike="noStrike" baseline="0" dirty="0">
                <a:latin typeface="Trebuchet MS" panose="020B0603020202020204" pitchFamily="34" charset="0"/>
              </a:rPr>
              <a:t>Challenge 2</a:t>
            </a: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–Design web-application to have the functionality, upload own style and content images using Flask or </a:t>
            </a:r>
            <a:r>
              <a:rPr lang="en-US" sz="1800" b="0" i="0" u="none" strike="noStrike" baseline="0" dirty="0" err="1">
                <a:latin typeface="Trebuchet MS" panose="020B0603020202020204" pitchFamily="34" charset="0"/>
              </a:rPr>
              <a:t>FastAPI</a:t>
            </a:r>
            <a:endParaRPr lang="en-US" sz="1800" b="0" i="0" u="none" strike="noStrike" baseline="0" dirty="0">
              <a:latin typeface="Trebuchet MS" panose="020B0603020202020204" pitchFamily="34" charset="0"/>
            </a:endParaRPr>
          </a:p>
          <a:p>
            <a:r>
              <a:rPr lang="en-US" sz="1800" b="0" i="0" u="none" strike="noStrike" baseline="0" dirty="0">
                <a:latin typeface="Arial" panose="020B0604020202020204" pitchFamily="34" charset="0"/>
              </a:rPr>
              <a:t>•</a:t>
            </a:r>
            <a:r>
              <a:rPr lang="en-US" sz="1800" b="1" i="0" u="none" strike="noStrike" baseline="0" dirty="0">
                <a:latin typeface="Trebuchet MS" panose="020B0603020202020204" pitchFamily="34" charset="0"/>
              </a:rPr>
              <a:t>Challenge 3</a:t>
            </a:r>
            <a:r>
              <a:rPr lang="en-US" sz="1800" b="0" i="0" u="none" strike="noStrike" baseline="0" dirty="0">
                <a:latin typeface="Trebuchet MS" panose="020B0603020202020204" pitchFamily="34" charset="0"/>
              </a:rPr>
              <a:t>–Deploy the web-application onto a cloud platform and perform the style transfer as an on-demand function (For example -AWS Lambda function)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299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03111-C473-4762-99BE-E18072A1811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Approach 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9709C-F04A-4098-90F0-2222ECCA4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Framework used – </a:t>
            </a:r>
            <a:r>
              <a:rPr lang="en-DE" dirty="0" err="1"/>
              <a:t>PyTorch</a:t>
            </a:r>
            <a:endParaRPr lang="en-DE" dirty="0"/>
          </a:p>
          <a:p>
            <a:r>
              <a:rPr lang="en-DE" dirty="0"/>
              <a:t>Network – pretrained VGG19</a:t>
            </a:r>
          </a:p>
          <a:p>
            <a:endParaRPr lang="en-DE" dirty="0"/>
          </a:p>
          <a:p>
            <a:r>
              <a:rPr lang="en-DE" dirty="0"/>
              <a:t>Reported Results – </a:t>
            </a:r>
          </a:p>
          <a:p>
            <a:pPr lvl="1"/>
            <a:r>
              <a:rPr lang="en-DE" dirty="0"/>
              <a:t> </a:t>
            </a:r>
            <a:r>
              <a:rPr lang="de-D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content_layers_default = [</a:t>
            </a:r>
            <a:r>
              <a:rPr lang="de-DE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'conv_3'</a:t>
            </a:r>
            <a:r>
              <a:rPr lang="de-D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de-DE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'conv_4</a:t>
            </a:r>
            <a:r>
              <a:rPr lang="en-DE" dirty="0">
                <a:solidFill>
                  <a:srgbClr val="A31515"/>
                </a:solidFill>
                <a:latin typeface="Courier New" panose="02070309020205020404" pitchFamily="49" charset="0"/>
              </a:rPr>
              <a:t>’]</a:t>
            </a:r>
            <a:endParaRPr lang="en-DE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r>
              <a:rPr lang="de-D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style_layers_default = [</a:t>
            </a:r>
            <a:r>
              <a:rPr lang="de-DE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'conv_1'</a:t>
            </a:r>
            <a:r>
              <a:rPr lang="de-D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de-DE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'conv_2'</a:t>
            </a:r>
            <a:r>
              <a:rPr lang="de-D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de-DE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'conv_3'</a:t>
            </a:r>
            <a:r>
              <a:rPr lang="de-D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de-DE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'conv_4'</a:t>
            </a:r>
            <a:r>
              <a:rPr lang="de-D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de-DE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'conv_5’</a:t>
            </a:r>
            <a:r>
              <a:rPr lang="de-DE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  <a:endParaRPr lang="en-DE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274320" lvl="1" indent="0">
              <a:buNone/>
            </a:pPr>
            <a:endParaRPr lang="de-DE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lvl="1"/>
            <a:endParaRPr lang="en-DE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046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1E72-4532-45D0-AF83-3CC75772AAE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Results</a:t>
            </a:r>
            <a:r>
              <a:rPr lang="en-DE" dirty="0"/>
              <a:t> - 1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7EF7A3-D34E-4266-8D21-7A3309515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6509" y="3102074"/>
            <a:ext cx="2741287" cy="18271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8FCA1-B75A-4B95-9E18-6F75ECAAA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33" y="2915803"/>
            <a:ext cx="2150118" cy="21997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CFAE7B-487B-4F73-B2C3-D1D23CA20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056" y="2158254"/>
            <a:ext cx="3639144" cy="36669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97BAA-DA9D-4808-B655-4D678635E655}"/>
              </a:ext>
            </a:extLst>
          </p:cNvPr>
          <p:cNvSpPr txBox="1"/>
          <p:nvPr/>
        </p:nvSpPr>
        <p:spPr>
          <a:xfrm>
            <a:off x="3042458" y="380722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+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572710C-7FB4-46E4-8F7C-6641B8ED46C3}"/>
              </a:ext>
            </a:extLst>
          </p:cNvPr>
          <p:cNvSpPr/>
          <p:nvPr/>
        </p:nvSpPr>
        <p:spPr>
          <a:xfrm>
            <a:off x="6533804" y="3890356"/>
            <a:ext cx="889461" cy="286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759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1E72-4532-45D0-AF83-3CC75772AAE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Results </a:t>
            </a:r>
            <a:r>
              <a:rPr lang="en-DE" dirty="0"/>
              <a:t>- </a:t>
            </a:r>
            <a:r>
              <a:rPr lang="en-US" dirty="0"/>
              <a:t>2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52A6F-3861-4AD7-94A0-61C66FD99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16" y="2614421"/>
            <a:ext cx="1998374" cy="2997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09771B-5349-4DDA-B4B0-C92C7A843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7664" y="2614421"/>
            <a:ext cx="2255212" cy="29975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2DF81D-51FE-4A7C-A798-072B9DD15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426" y="2374099"/>
            <a:ext cx="3313374" cy="33386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8F6B82-77B1-4936-8C4D-4CED1ECD79DA}"/>
              </a:ext>
            </a:extLst>
          </p:cNvPr>
          <p:cNvSpPr txBox="1"/>
          <p:nvPr/>
        </p:nvSpPr>
        <p:spPr>
          <a:xfrm>
            <a:off x="3146636" y="385876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+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0693128-910F-4886-A0B1-424F8A305B7B}"/>
              </a:ext>
            </a:extLst>
          </p:cNvPr>
          <p:cNvSpPr/>
          <p:nvPr/>
        </p:nvSpPr>
        <p:spPr>
          <a:xfrm>
            <a:off x="6359237" y="3900329"/>
            <a:ext cx="889461" cy="286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5461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B1233-D928-4B72-90CD-86E12353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3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A5CF23-D08A-4DDE-8868-DA24CE63F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0237" y="2943628"/>
            <a:ext cx="2914996" cy="19433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9C75A3-63D8-4D60-8DC1-169E6CF7E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4175" y="2535382"/>
            <a:ext cx="1901691" cy="2852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C56944-0AE4-4BCB-B243-BAA2636E8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223" y="2196731"/>
            <a:ext cx="3411087" cy="3437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C0247A-A6F5-44BF-A2A5-499CDECFD4B8}"/>
              </a:ext>
            </a:extLst>
          </p:cNvPr>
          <p:cNvSpPr txBox="1"/>
          <p:nvPr/>
        </p:nvSpPr>
        <p:spPr>
          <a:xfrm>
            <a:off x="2779128" y="3843800"/>
            <a:ext cx="40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+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79FE896-B140-476E-9CB5-6FA93E421955}"/>
              </a:ext>
            </a:extLst>
          </p:cNvPr>
          <p:cNvSpPr/>
          <p:nvPr/>
        </p:nvSpPr>
        <p:spPr>
          <a:xfrm>
            <a:off x="6658495" y="3900329"/>
            <a:ext cx="889461" cy="286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5626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B1233-D928-4B72-90CD-86E12353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4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CBB7EC-4B33-4D81-B34F-F0EDFED81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110" y="2529990"/>
            <a:ext cx="1900199" cy="29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26F7A3-041C-4C15-AB90-02B687AC9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65" y="3002856"/>
            <a:ext cx="2663488" cy="19977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B7D4B6-72F6-4B0B-98E0-25B4DC0D7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896" y="2277310"/>
            <a:ext cx="3066468" cy="30898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CC182A-0589-452D-BF54-169AB5C3D6C3}"/>
              </a:ext>
            </a:extLst>
          </p:cNvPr>
          <p:cNvSpPr txBox="1"/>
          <p:nvPr/>
        </p:nvSpPr>
        <p:spPr>
          <a:xfrm>
            <a:off x="3447158" y="3817202"/>
            <a:ext cx="40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+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ADE8C27-3A4E-41E5-9688-8F1566B2BFBD}"/>
              </a:ext>
            </a:extLst>
          </p:cNvPr>
          <p:cNvSpPr/>
          <p:nvPr/>
        </p:nvSpPr>
        <p:spPr>
          <a:xfrm>
            <a:off x="6540872" y="3900329"/>
            <a:ext cx="889461" cy="286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5586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C256-17E0-4375-8AF0-43AD7DACC756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DE" dirty="0"/>
              <a:t>What we Tried – L2 vs Smooth L1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28CDC-2996-4EC1-A9BC-EE892037E582}"/>
              </a:ext>
            </a:extLst>
          </p:cNvPr>
          <p:cNvSpPr txBox="1"/>
          <p:nvPr/>
        </p:nvSpPr>
        <p:spPr>
          <a:xfrm>
            <a:off x="1250655" y="3059600"/>
            <a:ext cx="95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L2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0AD47-4204-4FF3-A3F5-DA2925010E13}"/>
              </a:ext>
            </a:extLst>
          </p:cNvPr>
          <p:cNvSpPr txBox="1"/>
          <p:nvPr/>
        </p:nvSpPr>
        <p:spPr>
          <a:xfrm>
            <a:off x="1066800" y="5213003"/>
            <a:ext cx="1834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</a:t>
            </a:r>
            <a:r>
              <a:rPr lang="en-DE" dirty="0" err="1"/>
              <a:t>mooth</a:t>
            </a:r>
            <a:r>
              <a:rPr lang="en-DE" dirty="0"/>
              <a:t> L1 Loss</a:t>
            </a:r>
          </a:p>
        </p:txBody>
      </p:sp>
      <p:pic>
        <p:nvPicPr>
          <p:cNvPr id="7" name="Picture 6" descr="A picture containing colorful, toy, child, person&#10;&#10;Description automatically generated">
            <a:extLst>
              <a:ext uri="{FF2B5EF4-FFF2-40B4-BE49-F238E27FC236}">
                <a16:creationId xmlns:a16="http://schemas.microsoft.com/office/drawing/2014/main" id="{AF762DDC-CDF2-40FE-9569-183F70AF5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412" y="4337219"/>
            <a:ext cx="2104832" cy="2120900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3329C547-BA8A-47AD-B42F-C3E2953BC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319" y="4386773"/>
            <a:ext cx="2163463" cy="2179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76C4CD-45E9-4A76-A31B-FC9433095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667" y="2014194"/>
            <a:ext cx="2281801" cy="22992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897D99-8FAF-45AB-BD76-B6B36C1FD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412" y="2062739"/>
            <a:ext cx="2209131" cy="22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6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C256-17E0-4375-8AF0-43AD7DACC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0591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DE" sz="3600" dirty="0"/>
              <a:t>What we Tried – Adding more content Layers</a:t>
            </a:r>
            <a:endParaRPr lang="en-IN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28CDC-2996-4EC1-A9BC-EE892037E582}"/>
              </a:ext>
            </a:extLst>
          </p:cNvPr>
          <p:cNvSpPr txBox="1"/>
          <p:nvPr/>
        </p:nvSpPr>
        <p:spPr>
          <a:xfrm>
            <a:off x="1327959" y="2651325"/>
            <a:ext cx="95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L2 Loss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76C4CD-45E9-4A76-A31B-FC9433095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568" y="1757625"/>
            <a:ext cx="2169788" cy="2186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897D99-8FAF-45AB-BD76-B6B36C1FD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99" y="1787531"/>
            <a:ext cx="2209131" cy="22259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7B8FCC-A491-4BC9-B035-EFCAF4DC4A6B}"/>
              </a:ext>
            </a:extLst>
          </p:cNvPr>
          <p:cNvSpPr txBox="1"/>
          <p:nvPr/>
        </p:nvSpPr>
        <p:spPr>
          <a:xfrm>
            <a:off x="1407645" y="4886764"/>
            <a:ext cx="95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L2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35B667-97A6-4BC5-A0BD-FD20B3009015}"/>
              </a:ext>
            </a:extLst>
          </p:cNvPr>
          <p:cNvSpPr txBox="1"/>
          <p:nvPr/>
        </p:nvSpPr>
        <p:spPr>
          <a:xfrm>
            <a:off x="551828" y="3163803"/>
            <a:ext cx="2756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 -</a:t>
            </a:r>
            <a:r>
              <a:rPr lang="de-DE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'conv_3’</a:t>
            </a:r>
            <a:r>
              <a:rPr lang="de-DE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de-DE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'conv_4'</a:t>
            </a:r>
            <a:endParaRPr lang="de-DE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C0A94-78D8-46C3-9F8D-C519595253EF}"/>
              </a:ext>
            </a:extLst>
          </p:cNvPr>
          <p:cNvSpPr txBox="1"/>
          <p:nvPr/>
        </p:nvSpPr>
        <p:spPr>
          <a:xfrm>
            <a:off x="551828" y="5397669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Content - </a:t>
            </a:r>
            <a:r>
              <a:rPr lang="it-I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'conv_1'</a:t>
            </a:r>
            <a:r>
              <a:rPr lang="it-I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it-I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'conv_2’</a:t>
            </a:r>
            <a:r>
              <a:rPr lang="it-I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endParaRPr lang="en-DE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'conv_3'</a:t>
            </a:r>
            <a:r>
              <a:rPr lang="it-I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it-I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'conv_4'</a:t>
            </a:r>
            <a:r>
              <a:rPr lang="it-IT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it-IT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'conv_5'</a:t>
            </a:r>
            <a:endParaRPr lang="it-IT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6" name="Picture 5" descr="A picture containing colorful, child, young, holding&#10;&#10;Description automatically generated">
            <a:extLst>
              <a:ext uri="{FF2B5EF4-FFF2-40B4-BE49-F238E27FC236}">
                <a16:creationId xmlns:a16="http://schemas.microsoft.com/office/drawing/2014/main" id="{A881F4DE-0069-47D7-A0AB-8A2C35CC2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194" y="4161086"/>
            <a:ext cx="2209131" cy="2225995"/>
          </a:xfrm>
          <a:prstGeom prst="rect">
            <a:avLst/>
          </a:prstGeom>
        </p:spPr>
      </p:pic>
      <p:pic>
        <p:nvPicPr>
          <p:cNvPr id="15" name="Picture 14" descr="A painting of a flat screen tv&#10;&#10;Description automatically generated">
            <a:extLst>
              <a:ext uri="{FF2B5EF4-FFF2-40B4-BE49-F238E27FC236}">
                <a16:creationId xmlns:a16="http://schemas.microsoft.com/office/drawing/2014/main" id="{C9BE3C2C-6C72-47BD-9ED3-7BC4F0296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1040" y="4143098"/>
            <a:ext cx="2209132" cy="22259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78FA62-E675-4562-8FBE-80A499671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6555" y="1787531"/>
            <a:ext cx="2169787" cy="2186350"/>
          </a:xfrm>
          <a:prstGeom prst="rect">
            <a:avLst/>
          </a:prstGeom>
        </p:spPr>
      </p:pic>
      <p:pic>
        <p:nvPicPr>
          <p:cNvPr id="18" name="Picture 17" descr="A picture containing indoor, large, room, table&#10;&#10;Description automatically generated">
            <a:extLst>
              <a:ext uri="{FF2B5EF4-FFF2-40B4-BE49-F238E27FC236}">
                <a16:creationId xmlns:a16="http://schemas.microsoft.com/office/drawing/2014/main" id="{93F738F8-67E5-4E09-8388-4154A6245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555" y="4076565"/>
            <a:ext cx="2293012" cy="231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631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34A532A-EA0D-41F9-B458-AF9358EF2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92E9E5-79AF-4029-8FCA-9C327D54FD8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{209A328E-959B-41B2-AD15-3BA074AF6DC9}tf56410444_win32</Template>
  <TotalTime>42</TotalTime>
  <Words>206</Words>
  <Application>Microsoft Office PowerPoint</Application>
  <PresentationFormat>Widescreen</PresentationFormat>
  <Paragraphs>35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Avenir Next LT Pro</vt:lpstr>
      <vt:lpstr>Avenir Next LT Pro Light</vt:lpstr>
      <vt:lpstr>Courier New</vt:lpstr>
      <vt:lpstr>Garamond</vt:lpstr>
      <vt:lpstr>Trebuchet MS</vt:lpstr>
      <vt:lpstr>SavonVTI</vt:lpstr>
      <vt:lpstr>Macro-Enabled Worksheet</vt:lpstr>
      <vt:lpstr>Neural Style Transfer</vt:lpstr>
      <vt:lpstr>Problem Statement</vt:lpstr>
      <vt:lpstr>Approach  </vt:lpstr>
      <vt:lpstr>Results - 1</vt:lpstr>
      <vt:lpstr>Results - 2</vt:lpstr>
      <vt:lpstr>Results – 3</vt:lpstr>
      <vt:lpstr>Results – 4</vt:lpstr>
      <vt:lpstr>What we Tried – L2 vs Smooth L1</vt:lpstr>
      <vt:lpstr>What we Tried – Adding more content Layers</vt:lpstr>
      <vt:lpstr>Lossses</vt:lpstr>
      <vt:lpstr>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Style Transfer</dc:title>
  <dc:creator>Rajas Satbhai</dc:creator>
  <cp:lastModifiedBy>Naga Sai Pranay Modukuru</cp:lastModifiedBy>
  <cp:revision>16</cp:revision>
  <dcterms:created xsi:type="dcterms:W3CDTF">2020-11-28T12:09:02Z</dcterms:created>
  <dcterms:modified xsi:type="dcterms:W3CDTF">2020-11-28T12:57:14Z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